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4" r:id="rId2"/>
    <p:sldId id="310" r:id="rId3"/>
    <p:sldId id="311" r:id="rId4"/>
    <p:sldId id="306" r:id="rId5"/>
    <p:sldId id="308" r:id="rId6"/>
    <p:sldId id="309" r:id="rId7"/>
    <p:sldId id="313" r:id="rId8"/>
    <p:sldId id="314" r:id="rId9"/>
    <p:sldId id="312" r:id="rId10"/>
    <p:sldId id="305" r:id="rId11"/>
    <p:sldId id="299" r:id="rId12"/>
    <p:sldId id="300" r:id="rId13"/>
    <p:sldId id="297" r:id="rId14"/>
    <p:sldId id="296" r:id="rId15"/>
    <p:sldId id="315" r:id="rId16"/>
    <p:sldId id="316" r:id="rId17"/>
    <p:sldId id="317" r:id="rId18"/>
    <p:sldId id="318" r:id="rId19"/>
    <p:sldId id="319" r:id="rId20"/>
    <p:sldId id="320" r:id="rId21"/>
    <p:sldId id="286" r:id="rId22"/>
    <p:sldId id="287" r:id="rId23"/>
    <p:sldId id="289" r:id="rId24"/>
    <p:sldId id="291" r:id="rId25"/>
    <p:sldId id="292" r:id="rId26"/>
    <p:sldId id="293" r:id="rId27"/>
    <p:sldId id="307" r:id="rId28"/>
    <p:sldId id="321" r:id="rId29"/>
    <p:sldId id="3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A5EE3-F310-4849-B0C9-4CE2B1C9580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998E5-67DF-4CE8-8354-9C186F050504}">
      <dgm:prSet phldrT="[Текст]" custT="1"/>
      <dgm:spPr/>
      <dgm:t>
        <a:bodyPr/>
        <a:lstStyle/>
        <a:p>
          <a:endParaRPr lang="ru-RU" sz="4000" dirty="0" smtClean="0"/>
        </a:p>
        <a:p>
          <a:r>
            <a:rPr lang="ru-RU" sz="4000" dirty="0" smtClean="0"/>
            <a:t>Граждане</a:t>
          </a:r>
        </a:p>
        <a:p>
          <a:r>
            <a:rPr lang="ru-RU" sz="4000" dirty="0" smtClean="0"/>
            <a:t>50%</a:t>
          </a:r>
        </a:p>
        <a:p>
          <a:endParaRPr lang="ru-RU" sz="4000" dirty="0"/>
        </a:p>
      </dgm:t>
    </dgm:pt>
    <dgm:pt modelId="{3C53CFC6-85E4-42F8-B35B-C83D4EBCB3F6}" type="parTrans" cxnId="{07D063F0-51D7-4491-8E75-DA46F7012C32}">
      <dgm:prSet/>
      <dgm:spPr/>
      <dgm:t>
        <a:bodyPr/>
        <a:lstStyle/>
        <a:p>
          <a:endParaRPr lang="ru-RU"/>
        </a:p>
      </dgm:t>
    </dgm:pt>
    <dgm:pt modelId="{0D8BC449-107D-4D6D-9C19-0F4C8FD3251B}" type="sibTrans" cxnId="{07D063F0-51D7-4491-8E75-DA46F7012C32}">
      <dgm:prSet/>
      <dgm:spPr/>
      <dgm:t>
        <a:bodyPr/>
        <a:lstStyle/>
        <a:p>
          <a:endParaRPr lang="ru-RU"/>
        </a:p>
      </dgm:t>
    </dgm:pt>
    <dgm:pt modelId="{CD947950-1924-45AA-AEC2-B5DA930BDC9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Инструкторы</a:t>
          </a:r>
          <a:endParaRPr lang="en-US" sz="1800" b="1" dirty="0" smtClean="0"/>
        </a:p>
        <a:p>
          <a:r>
            <a:rPr lang="ru-RU" sz="1800" b="1" dirty="0" smtClean="0"/>
            <a:t>и координаторы</a:t>
          </a:r>
        </a:p>
        <a:p>
          <a:r>
            <a:rPr lang="ru-RU" sz="2800" dirty="0" smtClean="0"/>
            <a:t>250 000</a:t>
          </a:r>
          <a:endParaRPr lang="ru-RU" sz="2800" dirty="0"/>
        </a:p>
      </dgm:t>
    </dgm:pt>
    <dgm:pt modelId="{C1EF969D-CF1F-4A32-B5AF-B08CF825F79D}" type="parTrans" cxnId="{C39B5E7D-3795-46B9-9E5F-DF4FCED241CC}">
      <dgm:prSet/>
      <dgm:spPr/>
      <dgm:t>
        <a:bodyPr/>
        <a:lstStyle/>
        <a:p>
          <a:endParaRPr lang="ru-RU"/>
        </a:p>
      </dgm:t>
    </dgm:pt>
    <dgm:pt modelId="{918C7332-BEB3-42F3-A406-217838A50CA3}" type="sibTrans" cxnId="{C39B5E7D-3795-46B9-9E5F-DF4FCED241CC}">
      <dgm:prSet/>
      <dgm:spPr/>
      <dgm:t>
        <a:bodyPr/>
        <a:lstStyle/>
        <a:p>
          <a:endParaRPr lang="ru-RU"/>
        </a:p>
      </dgm:t>
    </dgm:pt>
    <dgm:pt modelId="{4A5F04B8-D2C5-476D-84BE-BFE5217416B6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 smtClean="0"/>
        </a:p>
        <a:p>
          <a:r>
            <a:rPr lang="ru-RU" sz="1800" b="1" dirty="0" smtClean="0"/>
            <a:t>Врачи</a:t>
          </a:r>
        </a:p>
        <a:p>
          <a:r>
            <a:rPr lang="ru-RU" sz="1800" b="1" dirty="0" smtClean="0"/>
            <a:t>50 000</a:t>
          </a:r>
        </a:p>
        <a:p>
          <a:endParaRPr lang="ru-RU" sz="1600" dirty="0"/>
        </a:p>
      </dgm:t>
    </dgm:pt>
    <dgm:pt modelId="{6CB86974-E6AF-4549-8ADA-879051FD6939}" type="parTrans" cxnId="{7B27BB89-46C0-4CBB-B6A6-AEC7A0985C52}">
      <dgm:prSet/>
      <dgm:spPr/>
      <dgm:t>
        <a:bodyPr/>
        <a:lstStyle/>
        <a:p>
          <a:endParaRPr lang="ru-RU"/>
        </a:p>
      </dgm:t>
    </dgm:pt>
    <dgm:pt modelId="{383EC142-FF6D-4A00-891C-F201846B85B1}" type="sibTrans" cxnId="{7B27BB89-46C0-4CBB-B6A6-AEC7A0985C52}">
      <dgm:prSet/>
      <dgm:spPr/>
      <dgm:t>
        <a:bodyPr/>
        <a:lstStyle/>
        <a:p>
          <a:endParaRPr lang="ru-RU"/>
        </a:p>
      </dgm:t>
    </dgm:pt>
    <dgm:pt modelId="{624C3691-AD25-4D19-8120-0C9987C1709B}">
      <dgm:prSet phldrT="[Текст]" custAng="234986" custLinFactNeighborX="-76384" custLinFactNeighborY="20191"/>
      <dgm:spPr/>
      <dgm:t>
        <a:bodyPr/>
        <a:lstStyle/>
        <a:p>
          <a:endParaRPr lang="ru-RU"/>
        </a:p>
      </dgm:t>
    </dgm:pt>
    <dgm:pt modelId="{E5FEC93E-DC7E-44F0-B8C1-D717BA960791}" type="parTrans" cxnId="{348ED536-2CE6-49AE-AA86-40E831BFAE89}">
      <dgm:prSet/>
      <dgm:spPr/>
      <dgm:t>
        <a:bodyPr/>
        <a:lstStyle/>
        <a:p>
          <a:endParaRPr lang="ru-RU"/>
        </a:p>
      </dgm:t>
    </dgm:pt>
    <dgm:pt modelId="{88288081-DB95-453D-AC9B-992BE32256E1}" type="sibTrans" cxnId="{348ED536-2CE6-49AE-AA86-40E831BFAE89}">
      <dgm:prSet custAng="0" custScaleX="66076" custLinFactX="-22216" custLinFactNeighborX="-100000" custLinFactNeighborY="24490"/>
      <dgm:spPr/>
      <dgm:t>
        <a:bodyPr/>
        <a:lstStyle/>
        <a:p>
          <a:endParaRPr lang="ru-RU"/>
        </a:p>
      </dgm:t>
    </dgm:pt>
    <dgm:pt modelId="{3F4CF8BE-9365-4496-A9A6-6622BCFCCEE6}" type="pres">
      <dgm:prSet presAssocID="{C55A5EE3-F310-4849-B0C9-4CE2B1C9580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A87DA-F6DC-45BA-B979-95AC64103EAE}" type="pres">
      <dgm:prSet presAssocID="{68D998E5-67DF-4CE8-8354-9C186F050504}" presName="gear1" presStyleLbl="node1" presStyleIdx="0" presStyleCnt="3" custScaleX="178101" custScaleY="177777" custLinFactNeighborX="35431" custLinFactNeighborY="-388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93FD5-1A8C-438D-A8B5-A470C9CA0929}" type="pres">
      <dgm:prSet presAssocID="{68D998E5-67DF-4CE8-8354-9C186F050504}" presName="gear1srcNode" presStyleLbl="node1" presStyleIdx="0" presStyleCnt="3"/>
      <dgm:spPr/>
      <dgm:t>
        <a:bodyPr/>
        <a:lstStyle/>
        <a:p>
          <a:endParaRPr lang="ru-RU"/>
        </a:p>
      </dgm:t>
    </dgm:pt>
    <dgm:pt modelId="{FD4544A9-DCF7-4180-B943-948E85FC729C}" type="pres">
      <dgm:prSet presAssocID="{68D998E5-67DF-4CE8-8354-9C186F050504}" presName="gear1dstNode" presStyleLbl="node1" presStyleIdx="0" presStyleCnt="3"/>
      <dgm:spPr/>
      <dgm:t>
        <a:bodyPr/>
        <a:lstStyle/>
        <a:p>
          <a:endParaRPr lang="ru-RU"/>
        </a:p>
      </dgm:t>
    </dgm:pt>
    <dgm:pt modelId="{4A4A654E-357E-4C8A-98A1-59EF421E339A}" type="pres">
      <dgm:prSet presAssocID="{CD947950-1924-45AA-AEC2-B5DA930BDC90}" presName="gear2" presStyleLbl="node1" presStyleIdx="1" presStyleCnt="3" custScaleX="161605" custScaleY="160435" custLinFactNeighborX="-29409" custLinFactNeighborY="-32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9DDBE-87B4-406B-8CBA-560BC8A5BB72}" type="pres">
      <dgm:prSet presAssocID="{CD947950-1924-45AA-AEC2-B5DA930BDC90}" presName="gear2srcNode" presStyleLbl="node1" presStyleIdx="1" presStyleCnt="3"/>
      <dgm:spPr/>
      <dgm:t>
        <a:bodyPr/>
        <a:lstStyle/>
        <a:p>
          <a:endParaRPr lang="ru-RU"/>
        </a:p>
      </dgm:t>
    </dgm:pt>
    <dgm:pt modelId="{F9F1D3D0-BACF-4008-9B55-4BB8D9B63C5F}" type="pres">
      <dgm:prSet presAssocID="{CD947950-1924-45AA-AEC2-B5DA930BDC90}" presName="gear2dstNode" presStyleLbl="node1" presStyleIdx="1" presStyleCnt="3"/>
      <dgm:spPr/>
      <dgm:t>
        <a:bodyPr/>
        <a:lstStyle/>
        <a:p>
          <a:endParaRPr lang="ru-RU"/>
        </a:p>
      </dgm:t>
    </dgm:pt>
    <dgm:pt modelId="{E70EA7A0-2801-487F-BF80-755F890D7418}" type="pres">
      <dgm:prSet presAssocID="{4A5F04B8-D2C5-476D-84BE-BFE5217416B6}" presName="gear3" presStyleLbl="node1" presStyleIdx="2" presStyleCnt="3" custAng="21597712" custScaleX="115848" custScaleY="117565" custLinFactY="33245" custLinFactNeighborX="-36271" custLinFactNeighborY="100000"/>
      <dgm:spPr/>
      <dgm:t>
        <a:bodyPr/>
        <a:lstStyle/>
        <a:p>
          <a:endParaRPr lang="ru-RU"/>
        </a:p>
      </dgm:t>
    </dgm:pt>
    <dgm:pt modelId="{DAB5C038-CE3E-4BDA-A512-7703BB074658}" type="pres">
      <dgm:prSet presAssocID="{4A5F04B8-D2C5-476D-84BE-BFE5217416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E294-BFA2-4E60-94A3-2C2AA25D6003}" type="pres">
      <dgm:prSet presAssocID="{4A5F04B8-D2C5-476D-84BE-BFE5217416B6}" presName="gear3srcNode" presStyleLbl="node1" presStyleIdx="2" presStyleCnt="3"/>
      <dgm:spPr/>
      <dgm:t>
        <a:bodyPr/>
        <a:lstStyle/>
        <a:p>
          <a:endParaRPr lang="ru-RU"/>
        </a:p>
      </dgm:t>
    </dgm:pt>
    <dgm:pt modelId="{FE3E35A0-C57B-423D-85AD-F70E40DE470B}" type="pres">
      <dgm:prSet presAssocID="{4A5F04B8-D2C5-476D-84BE-BFE5217416B6}" presName="gear3dstNode" presStyleLbl="node1" presStyleIdx="2" presStyleCnt="3"/>
      <dgm:spPr/>
      <dgm:t>
        <a:bodyPr/>
        <a:lstStyle/>
        <a:p>
          <a:endParaRPr lang="ru-RU"/>
        </a:p>
      </dgm:t>
    </dgm:pt>
    <dgm:pt modelId="{D976AD09-6F95-451A-819D-570E4E8600E1}" type="pres">
      <dgm:prSet presAssocID="{0D8BC449-107D-4D6D-9C19-0F4C8FD3251B}" presName="connector1" presStyleLbl="sibTrans2D1" presStyleIdx="0" presStyleCnt="3" custLinFactNeighborX="50524" custLinFactNeighborY="-39869"/>
      <dgm:spPr/>
      <dgm:t>
        <a:bodyPr/>
        <a:lstStyle/>
        <a:p>
          <a:endParaRPr lang="ru-RU"/>
        </a:p>
      </dgm:t>
    </dgm:pt>
    <dgm:pt modelId="{591B3901-B6A8-4FEA-85AF-101DEA510DEC}" type="pres">
      <dgm:prSet presAssocID="{918C7332-BEB3-42F3-A406-217838A50CA3}" presName="connector2" presStyleLbl="sibTrans2D1" presStyleIdx="1" presStyleCnt="3" custAng="2102100" custLinFactNeighborX="-19814" custLinFactNeighborY="-39870"/>
      <dgm:spPr/>
      <dgm:t>
        <a:bodyPr/>
        <a:lstStyle/>
        <a:p>
          <a:endParaRPr lang="ru-RU"/>
        </a:p>
      </dgm:t>
    </dgm:pt>
    <dgm:pt modelId="{92E8CF14-300E-4A0D-A2E0-8FED2E1FB16E}" type="pres">
      <dgm:prSet presAssocID="{383EC142-FF6D-4A00-891C-F201846B85B1}" presName="connector3" presStyleLbl="sibTrans2D1" presStyleIdx="2" presStyleCnt="3" custAng="18396229" custScaleX="66076" custLinFactY="32862" custLinFactNeighborX="-33953" custLinFactNeighborY="100000"/>
      <dgm:spPr/>
      <dgm:t>
        <a:bodyPr/>
        <a:lstStyle/>
        <a:p>
          <a:endParaRPr lang="ru-RU"/>
        </a:p>
      </dgm:t>
    </dgm:pt>
  </dgm:ptLst>
  <dgm:cxnLst>
    <dgm:cxn modelId="{07D063F0-51D7-4491-8E75-DA46F7012C32}" srcId="{C55A5EE3-F310-4849-B0C9-4CE2B1C95808}" destId="{68D998E5-67DF-4CE8-8354-9C186F050504}" srcOrd="0" destOrd="0" parTransId="{3C53CFC6-85E4-42F8-B35B-C83D4EBCB3F6}" sibTransId="{0D8BC449-107D-4D6D-9C19-0F4C8FD3251B}"/>
    <dgm:cxn modelId="{622728C4-1B29-47BC-B6D0-4D2827014D3A}" type="presOf" srcId="{0D8BC449-107D-4D6D-9C19-0F4C8FD3251B}" destId="{D976AD09-6F95-451A-819D-570E4E8600E1}" srcOrd="0" destOrd="0" presId="urn:microsoft.com/office/officeart/2005/8/layout/gear1"/>
    <dgm:cxn modelId="{9C3A9F05-DE9B-4472-A18C-F66B193B4F11}" type="presOf" srcId="{383EC142-FF6D-4A00-891C-F201846B85B1}" destId="{92E8CF14-300E-4A0D-A2E0-8FED2E1FB16E}" srcOrd="0" destOrd="0" presId="urn:microsoft.com/office/officeart/2005/8/layout/gear1"/>
    <dgm:cxn modelId="{E8B6A836-DCF3-4E1E-8AE0-E3C1E8EAF5E5}" type="presOf" srcId="{68D998E5-67DF-4CE8-8354-9C186F050504}" destId="{FD4544A9-DCF7-4180-B943-948E85FC729C}" srcOrd="2" destOrd="0" presId="urn:microsoft.com/office/officeart/2005/8/layout/gear1"/>
    <dgm:cxn modelId="{7B27BB89-46C0-4CBB-B6A6-AEC7A0985C52}" srcId="{C55A5EE3-F310-4849-B0C9-4CE2B1C95808}" destId="{4A5F04B8-D2C5-476D-84BE-BFE5217416B6}" srcOrd="2" destOrd="0" parTransId="{6CB86974-E6AF-4549-8ADA-879051FD6939}" sibTransId="{383EC142-FF6D-4A00-891C-F201846B85B1}"/>
    <dgm:cxn modelId="{BFCDF0FE-F3C8-4AD3-9E80-9C6B35E73B25}" type="presOf" srcId="{CD947950-1924-45AA-AEC2-B5DA930BDC90}" destId="{4A4A654E-357E-4C8A-98A1-59EF421E339A}" srcOrd="0" destOrd="0" presId="urn:microsoft.com/office/officeart/2005/8/layout/gear1"/>
    <dgm:cxn modelId="{056036D4-05D6-498F-838C-1869EE9EC8E0}" type="presOf" srcId="{4A5F04B8-D2C5-476D-84BE-BFE5217416B6}" destId="{E70EA7A0-2801-487F-BF80-755F890D7418}" srcOrd="0" destOrd="0" presId="urn:microsoft.com/office/officeart/2005/8/layout/gear1"/>
    <dgm:cxn modelId="{0E6621DE-8559-4F7A-81E0-619A32476266}" type="presOf" srcId="{68D998E5-67DF-4CE8-8354-9C186F050504}" destId="{11FA87DA-F6DC-45BA-B979-95AC64103EAE}" srcOrd="0" destOrd="0" presId="urn:microsoft.com/office/officeart/2005/8/layout/gear1"/>
    <dgm:cxn modelId="{12A7D9EA-089E-4400-9D61-89A46F6CACB1}" type="presOf" srcId="{CD947950-1924-45AA-AEC2-B5DA930BDC90}" destId="{F9F1D3D0-BACF-4008-9B55-4BB8D9B63C5F}" srcOrd="2" destOrd="0" presId="urn:microsoft.com/office/officeart/2005/8/layout/gear1"/>
    <dgm:cxn modelId="{41C7F417-159F-40F5-A6A0-6276D9C8D973}" type="presOf" srcId="{CD947950-1924-45AA-AEC2-B5DA930BDC90}" destId="{5E39DDBE-87B4-406B-8CBA-560BC8A5BB72}" srcOrd="1" destOrd="0" presId="urn:microsoft.com/office/officeart/2005/8/layout/gear1"/>
    <dgm:cxn modelId="{08396542-E0FD-4F74-BEBA-5F1618D132BA}" type="presOf" srcId="{4A5F04B8-D2C5-476D-84BE-BFE5217416B6}" destId="{DAB5C038-CE3E-4BDA-A512-7703BB074658}" srcOrd="1" destOrd="0" presId="urn:microsoft.com/office/officeart/2005/8/layout/gear1"/>
    <dgm:cxn modelId="{AA558314-FC6A-4C66-98E8-8ECE0463E690}" type="presOf" srcId="{C55A5EE3-F310-4849-B0C9-4CE2B1C95808}" destId="{3F4CF8BE-9365-4496-A9A6-6622BCFCCEE6}" srcOrd="0" destOrd="0" presId="urn:microsoft.com/office/officeart/2005/8/layout/gear1"/>
    <dgm:cxn modelId="{C39B5E7D-3795-46B9-9E5F-DF4FCED241CC}" srcId="{C55A5EE3-F310-4849-B0C9-4CE2B1C95808}" destId="{CD947950-1924-45AA-AEC2-B5DA930BDC90}" srcOrd="1" destOrd="0" parTransId="{C1EF969D-CF1F-4A32-B5AF-B08CF825F79D}" sibTransId="{918C7332-BEB3-42F3-A406-217838A50CA3}"/>
    <dgm:cxn modelId="{DDE80E50-BB4E-4FE0-9B71-F557EEA1A14A}" type="presOf" srcId="{918C7332-BEB3-42F3-A406-217838A50CA3}" destId="{591B3901-B6A8-4FEA-85AF-101DEA510DEC}" srcOrd="0" destOrd="0" presId="urn:microsoft.com/office/officeart/2005/8/layout/gear1"/>
    <dgm:cxn modelId="{433E3785-02B8-4468-B9F5-0447E5412394}" type="presOf" srcId="{68D998E5-67DF-4CE8-8354-9C186F050504}" destId="{99893FD5-1A8C-438D-A8B5-A470C9CA0929}" srcOrd="1" destOrd="0" presId="urn:microsoft.com/office/officeart/2005/8/layout/gear1"/>
    <dgm:cxn modelId="{348ED536-2CE6-49AE-AA86-40E831BFAE89}" srcId="{C55A5EE3-F310-4849-B0C9-4CE2B1C95808}" destId="{624C3691-AD25-4D19-8120-0C9987C1709B}" srcOrd="3" destOrd="0" parTransId="{E5FEC93E-DC7E-44F0-B8C1-D717BA960791}" sibTransId="{88288081-DB95-453D-AC9B-992BE32256E1}"/>
    <dgm:cxn modelId="{827EDD1C-F9ED-4F9A-A230-F3906B2004CB}" type="presOf" srcId="{4A5F04B8-D2C5-476D-84BE-BFE5217416B6}" destId="{FE3E35A0-C57B-423D-85AD-F70E40DE470B}" srcOrd="3" destOrd="0" presId="urn:microsoft.com/office/officeart/2005/8/layout/gear1"/>
    <dgm:cxn modelId="{2A4B90ED-23F5-4B1A-9BA7-6D41787D9387}" type="presOf" srcId="{4A5F04B8-D2C5-476D-84BE-BFE5217416B6}" destId="{B158E294-BFA2-4E60-94A3-2C2AA25D6003}" srcOrd="2" destOrd="0" presId="urn:microsoft.com/office/officeart/2005/8/layout/gear1"/>
    <dgm:cxn modelId="{F0511602-11E7-4220-B93A-42C8B6DF939C}" type="presParOf" srcId="{3F4CF8BE-9365-4496-A9A6-6622BCFCCEE6}" destId="{11FA87DA-F6DC-45BA-B979-95AC64103EAE}" srcOrd="0" destOrd="0" presId="urn:microsoft.com/office/officeart/2005/8/layout/gear1"/>
    <dgm:cxn modelId="{334A8363-35FD-4AEE-A027-5EDB25869046}" type="presParOf" srcId="{3F4CF8BE-9365-4496-A9A6-6622BCFCCEE6}" destId="{99893FD5-1A8C-438D-A8B5-A470C9CA0929}" srcOrd="1" destOrd="0" presId="urn:microsoft.com/office/officeart/2005/8/layout/gear1"/>
    <dgm:cxn modelId="{6BA574BB-E8DC-4893-A207-CEA66F2EAB6E}" type="presParOf" srcId="{3F4CF8BE-9365-4496-A9A6-6622BCFCCEE6}" destId="{FD4544A9-DCF7-4180-B943-948E85FC729C}" srcOrd="2" destOrd="0" presId="urn:microsoft.com/office/officeart/2005/8/layout/gear1"/>
    <dgm:cxn modelId="{EAE7A73C-FFD9-4961-BED8-D22A6A211882}" type="presParOf" srcId="{3F4CF8BE-9365-4496-A9A6-6622BCFCCEE6}" destId="{4A4A654E-357E-4C8A-98A1-59EF421E339A}" srcOrd="3" destOrd="0" presId="urn:microsoft.com/office/officeart/2005/8/layout/gear1"/>
    <dgm:cxn modelId="{0313D93F-9238-4099-AFB2-664FC73A63D8}" type="presParOf" srcId="{3F4CF8BE-9365-4496-A9A6-6622BCFCCEE6}" destId="{5E39DDBE-87B4-406B-8CBA-560BC8A5BB72}" srcOrd="4" destOrd="0" presId="urn:microsoft.com/office/officeart/2005/8/layout/gear1"/>
    <dgm:cxn modelId="{E376B3A3-08E9-41C8-9D16-1ACF0316C323}" type="presParOf" srcId="{3F4CF8BE-9365-4496-A9A6-6622BCFCCEE6}" destId="{F9F1D3D0-BACF-4008-9B55-4BB8D9B63C5F}" srcOrd="5" destOrd="0" presId="urn:microsoft.com/office/officeart/2005/8/layout/gear1"/>
    <dgm:cxn modelId="{3DFF271A-D4D4-4F8C-9447-6B96F85F4371}" type="presParOf" srcId="{3F4CF8BE-9365-4496-A9A6-6622BCFCCEE6}" destId="{E70EA7A0-2801-487F-BF80-755F890D7418}" srcOrd="6" destOrd="0" presId="urn:microsoft.com/office/officeart/2005/8/layout/gear1"/>
    <dgm:cxn modelId="{5B27996F-FA11-4B25-AE12-C2A035DD9ED2}" type="presParOf" srcId="{3F4CF8BE-9365-4496-A9A6-6622BCFCCEE6}" destId="{DAB5C038-CE3E-4BDA-A512-7703BB074658}" srcOrd="7" destOrd="0" presId="urn:microsoft.com/office/officeart/2005/8/layout/gear1"/>
    <dgm:cxn modelId="{5337D9EB-617D-40ED-BAB0-1300DD25907C}" type="presParOf" srcId="{3F4CF8BE-9365-4496-A9A6-6622BCFCCEE6}" destId="{B158E294-BFA2-4E60-94A3-2C2AA25D6003}" srcOrd="8" destOrd="0" presId="urn:microsoft.com/office/officeart/2005/8/layout/gear1"/>
    <dgm:cxn modelId="{F192096E-366B-4045-9298-00FEB3423FDC}" type="presParOf" srcId="{3F4CF8BE-9365-4496-A9A6-6622BCFCCEE6}" destId="{FE3E35A0-C57B-423D-85AD-F70E40DE470B}" srcOrd="9" destOrd="0" presId="urn:microsoft.com/office/officeart/2005/8/layout/gear1"/>
    <dgm:cxn modelId="{B8673689-2FCC-4FCA-87D4-6BA1FFD7A102}" type="presParOf" srcId="{3F4CF8BE-9365-4496-A9A6-6622BCFCCEE6}" destId="{D976AD09-6F95-451A-819D-570E4E8600E1}" srcOrd="10" destOrd="0" presId="urn:microsoft.com/office/officeart/2005/8/layout/gear1"/>
    <dgm:cxn modelId="{B6C7FB83-2DCF-41F1-A568-A31B54FCE67A}" type="presParOf" srcId="{3F4CF8BE-9365-4496-A9A6-6622BCFCCEE6}" destId="{591B3901-B6A8-4FEA-85AF-101DEA510DEC}" srcOrd="11" destOrd="0" presId="urn:microsoft.com/office/officeart/2005/8/layout/gear1"/>
    <dgm:cxn modelId="{FD0F98AB-C477-4660-9206-48E07DB70896}" type="presParOf" srcId="{3F4CF8BE-9365-4496-A9A6-6622BCFCCEE6}" destId="{92E8CF14-300E-4A0D-A2E0-8FED2E1FB1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A87DA-F6DC-45BA-B979-95AC64103EAE}">
      <dsp:nvSpPr>
        <dsp:cNvPr id="0" name=""/>
        <dsp:cNvSpPr/>
      </dsp:nvSpPr>
      <dsp:spPr>
        <a:xfrm>
          <a:off x="3261297" y="0"/>
          <a:ext cx="4715575" cy="470699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Граждане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50%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4208696" y="1102591"/>
        <a:ext cx="2820777" cy="2419493"/>
      </dsp:txXfrm>
    </dsp:sp>
    <dsp:sp modelId="{4A4A654E-357E-4C8A-98A1-59EF421E339A}">
      <dsp:nvSpPr>
        <dsp:cNvPr id="0" name=""/>
        <dsp:cNvSpPr/>
      </dsp:nvSpPr>
      <dsp:spPr>
        <a:xfrm>
          <a:off x="657220" y="0"/>
          <a:ext cx="3111862" cy="3089333"/>
        </a:xfrm>
        <a:prstGeom prst="gear6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Инструкторы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 координаторы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250 000</a:t>
          </a:r>
          <a:endParaRPr lang="ru-RU" sz="2800" kern="1200" dirty="0"/>
        </a:p>
      </dsp:txBody>
      <dsp:txXfrm>
        <a:off x="1438244" y="782450"/>
        <a:ext cx="1549814" cy="1524433"/>
      </dsp:txXfrm>
    </dsp:sp>
    <dsp:sp modelId="{E70EA7A0-2801-487F-BF80-755F890D7418}">
      <dsp:nvSpPr>
        <dsp:cNvPr id="0" name=""/>
        <dsp:cNvSpPr/>
      </dsp:nvSpPr>
      <dsp:spPr>
        <a:xfrm rot="20697712">
          <a:off x="1913490" y="2341614"/>
          <a:ext cx="2173838" cy="2229947"/>
        </a:xfrm>
        <a:prstGeom prst="gear6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Врачи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50 000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900000">
        <a:off x="2386948" y="2834035"/>
        <a:ext cx="1226921" cy="1245106"/>
      </dsp:txXfrm>
    </dsp:sp>
    <dsp:sp modelId="{D976AD09-6F95-451A-819D-570E4E8600E1}">
      <dsp:nvSpPr>
        <dsp:cNvPr id="0" name=""/>
        <dsp:cNvSpPr/>
      </dsp:nvSpPr>
      <dsp:spPr>
        <a:xfrm>
          <a:off x="4872686" y="-1684"/>
          <a:ext cx="3389052" cy="3389052"/>
        </a:xfrm>
        <a:prstGeom prst="circularArrow">
          <a:avLst>
            <a:gd name="adj1" fmla="val 4688"/>
            <a:gd name="adj2" fmla="val 299029"/>
            <a:gd name="adj3" fmla="val 2529210"/>
            <a:gd name="adj4" fmla="val 1583345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B3901-B6A8-4FEA-85AF-101DEA510DEC}">
      <dsp:nvSpPr>
        <dsp:cNvPr id="0" name=""/>
        <dsp:cNvSpPr/>
      </dsp:nvSpPr>
      <dsp:spPr>
        <a:xfrm rot="2102100">
          <a:off x="987740" y="-283340"/>
          <a:ext cx="2462358" cy="24623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8CF14-300E-4A0D-A2E0-8FED2E1FB16E}">
      <dsp:nvSpPr>
        <dsp:cNvPr id="0" name=""/>
        <dsp:cNvSpPr/>
      </dsp:nvSpPr>
      <dsp:spPr>
        <a:xfrm rot="18396229">
          <a:off x="2007675" y="2910118"/>
          <a:ext cx="1754263" cy="26549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5D3B-2A90-4CD7-8A62-0A2D0C9B94D9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57906-B3D4-4FF4-A80B-8F638EF62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4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50" descr="BCG_Logotype_Regular_rev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554" y="5840413"/>
            <a:ext cx="3856892" cy="252412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 userDrawn="1"/>
        </p:nvGrpSpPr>
        <p:grpSpPr>
          <a:xfrm>
            <a:off x="225083" y="476250"/>
            <a:ext cx="8876714" cy="6381750"/>
            <a:chOff x="243840" y="476250"/>
            <a:chExt cx="9616440" cy="638175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243840" y="731520"/>
              <a:ext cx="961644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89000" rtl="0" eaLnBrk="1" fontAlgn="base" latinLnBrk="0" hangingPunct="1"/>
              <a:endParaRPr kumimoji="0" lang="ru-RU" sz="1200" b="0" i="0" u="none" strike="noStrike" cap="none" normalizeH="0" baseline="0" dirty="0" smtClean="0">
                <a:solidFill>
                  <a:schemeClr val="tx1"/>
                </a:solidFill>
                <a:effectLst/>
                <a:latin typeface="+mn-lt"/>
                <a:cs typeface="+mn-cs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1621" y="1741488"/>
              <a:ext cx="2736850" cy="511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313" y="476250"/>
              <a:ext cx="2733675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 bwMode="auto">
          <a:xfrm>
            <a:off x="432289" y="6637020"/>
            <a:ext cx="615754" cy="2057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ru-RU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565A-FBDA-41F2-B9F9-1604BB50519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3D3E-81E2-4A66-9713-3D7D26B8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05690" y="6012367"/>
            <a:ext cx="2624758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ru-RU" sz="1400" b="1" dirty="0" smtClean="0"/>
              <a:t>Москва    |    28</a:t>
            </a:r>
            <a:r>
              <a:rPr lang="en-US" sz="1400" b="1" dirty="0" smtClean="0"/>
              <a:t> </a:t>
            </a:r>
            <a:r>
              <a:rPr lang="ru-RU" sz="1400" b="1" dirty="0" smtClean="0"/>
              <a:t>февраля 2017 г</a:t>
            </a:r>
            <a:r>
              <a:rPr lang="ru-RU" sz="1400" b="1" dirty="0" smtClean="0">
                <a:solidFill>
                  <a:srgbClr val="808080"/>
                </a:solidFill>
              </a:rPr>
              <a:t>.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827584" y="1916832"/>
            <a:ext cx="5688632" cy="2464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rgbClr val="345782"/>
              </a:solidFill>
            </a:endParaRPr>
          </a:p>
          <a:p>
            <a:endParaRPr lang="ru-RU" sz="2800" b="1" dirty="0" smtClean="0">
              <a:solidFill>
                <a:srgbClr val="345782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Новые компетенции врача и пациента в условиях развития телемедицины на Российском </a:t>
            </a:r>
            <a:r>
              <a:rPr lang="ru-RU" sz="3200" b="1" dirty="0" smtClean="0">
                <a:solidFill>
                  <a:schemeClr val="tx1"/>
                </a:solidFill>
              </a:rPr>
              <a:t>рынке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rgbClr val="345782"/>
              </a:solidFill>
            </a:endParaRPr>
          </a:p>
          <a:p>
            <a:endParaRPr lang="ru-RU" sz="2800" dirty="0" smtClean="0">
              <a:solidFill>
                <a:srgbClr val="345782"/>
              </a:solidFill>
            </a:endParaRPr>
          </a:p>
          <a:p>
            <a:endParaRPr lang="en-US" sz="2800" dirty="0" smtClean="0">
              <a:solidFill>
                <a:srgbClr val="34578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4581128"/>
            <a:ext cx="5688632" cy="11765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Чудаков Сергей Юрьевич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noProof="0" dirty="0" smtClean="0">
                <a:solidFill>
                  <a:schemeClr val="tx1"/>
                </a:solidFill>
              </a:rPr>
              <a:t>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оординатор </a:t>
            </a:r>
            <a:r>
              <a:rPr lang="ru-RU" sz="2800" dirty="0" smtClean="0">
                <a:solidFill>
                  <a:schemeClr val="tx1"/>
                </a:solidFill>
              </a:rPr>
              <a:t>образовательных проектов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направления 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превентивная медицина"в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дорожной карте  НТИ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HealthNet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http://ecojour.ru/attachments/Image/1.jpg?template=gener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692696"/>
            <a:ext cx="5328592" cy="8640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Стратегическая 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Подготовка кадров в сфере превенции и медицины 4 П в целом</a:t>
            </a:r>
          </a:p>
          <a:p>
            <a:r>
              <a:rPr lang="ru-RU" dirty="0" smtClean="0"/>
              <a:t>Основная ставка на врачей общей практики и семейных врачей – запланировано переподготовить к 2035 г. до 50 000 ВОП</a:t>
            </a:r>
          </a:p>
          <a:p>
            <a:r>
              <a:rPr lang="ru-RU" dirty="0" smtClean="0"/>
              <a:t>Для осуществления данной программы в 2017-2018 г. будет создана Академия Семейной Медицины на сетевой основе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14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Ключевые стратегии подготовки кадров в сфере ПМ для </a:t>
            </a:r>
            <a:r>
              <a:rPr lang="en-US" dirty="0" err="1" smtClean="0"/>
              <a:t>HealhNet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Опора на семейных врачей</a:t>
            </a:r>
          </a:p>
          <a:p>
            <a:r>
              <a:rPr lang="ru-RU" dirty="0" smtClean="0"/>
              <a:t>Синтез в учебных программах академической и традиционной медицины</a:t>
            </a:r>
          </a:p>
          <a:p>
            <a:r>
              <a:rPr lang="ru-RU" dirty="0" smtClean="0"/>
              <a:t>Массовая п</a:t>
            </a:r>
            <a:r>
              <a:rPr lang="ru-RU" dirty="0" smtClean="0"/>
              <a:t>одготовка </a:t>
            </a:r>
            <a:r>
              <a:rPr lang="ru-RU" dirty="0" smtClean="0"/>
              <a:t>инструкторов-</a:t>
            </a:r>
            <a:r>
              <a:rPr lang="ru-RU" dirty="0" err="1" smtClean="0"/>
              <a:t>парамедиков</a:t>
            </a:r>
            <a:endParaRPr lang="ru-RU" dirty="0" smtClean="0"/>
          </a:p>
          <a:p>
            <a:r>
              <a:rPr lang="ru-RU" dirty="0" smtClean="0"/>
              <a:t>Обучение социальных предпринимателей и координаторов  сообществ и рынков ПМ</a:t>
            </a:r>
          </a:p>
          <a:p>
            <a:r>
              <a:rPr lang="ru-RU" dirty="0" err="1" smtClean="0"/>
              <a:t>Геймификация</a:t>
            </a:r>
            <a:r>
              <a:rPr lang="ru-RU" dirty="0" smtClean="0"/>
              <a:t> массового обучения граждан в сфере ПМ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Новые компетенции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Врач ПМ</a:t>
            </a:r>
          </a:p>
          <a:p>
            <a:r>
              <a:rPr lang="ru-RU" dirty="0" smtClean="0"/>
              <a:t>Инструктор ПМ</a:t>
            </a:r>
          </a:p>
          <a:p>
            <a:r>
              <a:rPr lang="ru-RU" dirty="0" smtClean="0"/>
              <a:t>Социальный предприниматель в сфере ПМ</a:t>
            </a:r>
          </a:p>
          <a:p>
            <a:r>
              <a:rPr lang="ru-RU" dirty="0" smtClean="0"/>
              <a:t>Управляющий предприятием или организацией сферы ПМ</a:t>
            </a:r>
          </a:p>
          <a:p>
            <a:r>
              <a:rPr lang="ru-RU" dirty="0" smtClean="0"/>
              <a:t>Координатор сообществ  и рынков ПМ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2017-01-18_21-31-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39650"/>
            <a:ext cx="8568952" cy="330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KPI</a:t>
            </a:r>
            <a:r>
              <a:rPr lang="ru-RU" sz="3600" b="1" dirty="0" smtClean="0"/>
              <a:t> образовательных программ к 2035 г.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Образовательный блок </a:t>
            </a:r>
            <a:r>
              <a:rPr lang="en-US" b="1" dirty="0" smtClean="0"/>
              <a:t>“</a:t>
            </a:r>
            <a:r>
              <a:rPr lang="ru-RU" b="1" dirty="0" smtClean="0"/>
              <a:t>Превенция</a:t>
            </a:r>
            <a:r>
              <a:rPr lang="en-US" b="1" dirty="0" smtClean="0"/>
              <a:t> </a:t>
            </a:r>
            <a:r>
              <a:rPr lang="ru-RU" b="1" dirty="0" smtClean="0"/>
              <a:t>в 4П медицине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err="1" smtClean="0"/>
              <a:t>Донозологическая</a:t>
            </a:r>
            <a:r>
              <a:rPr lang="ru-RU" dirty="0" smtClean="0"/>
              <a:t> диагностика</a:t>
            </a:r>
            <a:endParaRPr lang="en-US" dirty="0" smtClean="0"/>
          </a:p>
          <a:p>
            <a:pPr lvl="1"/>
            <a:r>
              <a:rPr lang="ru-RU" dirty="0" smtClean="0"/>
              <a:t>лабораторные методы</a:t>
            </a:r>
          </a:p>
          <a:p>
            <a:pPr lvl="1"/>
            <a:r>
              <a:rPr lang="ru-RU" dirty="0" err="1" smtClean="0"/>
              <a:t>резервометрия</a:t>
            </a:r>
            <a:endParaRPr lang="ru-RU" dirty="0" smtClean="0"/>
          </a:p>
          <a:p>
            <a:pPr lvl="1"/>
            <a:r>
              <a:rPr lang="ru-RU" dirty="0" smtClean="0"/>
              <a:t>традиционная диагностика</a:t>
            </a:r>
          </a:p>
          <a:p>
            <a:r>
              <a:rPr lang="ru-RU" dirty="0" err="1" smtClean="0"/>
              <a:t>Донозологическая</a:t>
            </a:r>
            <a:r>
              <a:rPr lang="ru-RU" dirty="0" smtClean="0"/>
              <a:t> коррекция</a:t>
            </a:r>
          </a:p>
          <a:p>
            <a:pPr lvl="1"/>
            <a:r>
              <a:rPr lang="ru-RU" dirty="0" err="1" smtClean="0"/>
              <a:t>немедикаментозные</a:t>
            </a:r>
            <a:r>
              <a:rPr lang="ru-RU" dirty="0" smtClean="0"/>
              <a:t> методы</a:t>
            </a:r>
          </a:p>
          <a:p>
            <a:pPr lvl="1"/>
            <a:r>
              <a:rPr lang="ru-RU" dirty="0" err="1" smtClean="0"/>
              <a:t>нутрициология</a:t>
            </a:r>
            <a:endParaRPr lang="ru-RU" dirty="0" smtClean="0"/>
          </a:p>
          <a:p>
            <a:pPr lvl="1"/>
            <a:r>
              <a:rPr lang="ru-RU" dirty="0" smtClean="0"/>
              <a:t>традиционная многокомпонентная </a:t>
            </a:r>
            <a:r>
              <a:rPr lang="ru-RU" dirty="0" err="1" smtClean="0"/>
              <a:t>фитотерапия</a:t>
            </a:r>
            <a:endParaRPr lang="ru-RU" dirty="0" smtClean="0"/>
          </a:p>
          <a:p>
            <a:pPr lvl="1"/>
            <a:r>
              <a:rPr lang="ru-RU" dirty="0" err="1" smtClean="0"/>
              <a:t>анти-эйджинг</a:t>
            </a:r>
            <a:r>
              <a:rPr lang="ru-RU" dirty="0" smtClean="0"/>
              <a:t> -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76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Образовательный блок </a:t>
            </a:r>
            <a:r>
              <a:rPr lang="en-US" sz="3600" b="1" dirty="0" smtClean="0"/>
              <a:t>“</a:t>
            </a:r>
            <a:r>
              <a:rPr lang="ru-RU" sz="3600" b="1" dirty="0" err="1" smtClean="0"/>
              <a:t>Персонализация</a:t>
            </a:r>
            <a:r>
              <a:rPr lang="ru-RU" sz="3600" b="1" dirty="0" smtClean="0"/>
              <a:t> в 4П медицине</a:t>
            </a:r>
            <a:r>
              <a:rPr lang="en-US" sz="3600" b="1" dirty="0" smtClean="0"/>
              <a:t>”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Постгеномные</a:t>
            </a:r>
            <a:r>
              <a:rPr lang="ru-RU" dirty="0" smtClean="0"/>
              <a:t> лабораторные диагностические технологии</a:t>
            </a:r>
          </a:p>
          <a:p>
            <a:r>
              <a:rPr lang="ru-RU" dirty="0" err="1" smtClean="0"/>
              <a:t>Резервометрия</a:t>
            </a:r>
            <a:endParaRPr lang="en-US" dirty="0" smtClean="0"/>
          </a:p>
          <a:p>
            <a:r>
              <a:rPr lang="ru-RU" dirty="0" smtClean="0"/>
              <a:t>Традиционная медицина</a:t>
            </a:r>
          </a:p>
          <a:p>
            <a:r>
              <a:rPr lang="ru-RU" dirty="0" smtClean="0"/>
              <a:t>Системы поддержки принятия решений на основе </a:t>
            </a:r>
            <a:r>
              <a:rPr lang="ru-RU" dirty="0" err="1" smtClean="0"/>
              <a:t>Биг</a:t>
            </a:r>
            <a:r>
              <a:rPr lang="ru-RU" dirty="0" smtClean="0"/>
              <a:t> Дата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1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Образовательный блок </a:t>
            </a:r>
            <a:r>
              <a:rPr lang="en-US" sz="3600" b="1" dirty="0" smtClean="0"/>
              <a:t>“</a:t>
            </a:r>
            <a:r>
              <a:rPr lang="ru-RU" sz="3600" b="1" dirty="0" err="1" smtClean="0"/>
              <a:t>Предсказательность</a:t>
            </a:r>
            <a:r>
              <a:rPr lang="ru-RU" sz="3600" b="1" dirty="0" smtClean="0"/>
              <a:t> в 4П медицине</a:t>
            </a:r>
            <a:r>
              <a:rPr lang="en-US" sz="3600" b="1" dirty="0" smtClean="0"/>
              <a:t>”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Создание персонального </a:t>
            </a:r>
            <a:r>
              <a:rPr lang="ru-RU" dirty="0" smtClean="0"/>
              <a:t>профиля с использованием о</a:t>
            </a:r>
            <a:r>
              <a:rPr lang="ru-RU" dirty="0" smtClean="0"/>
              <a:t>блачных сервисов по сбору и хранению данных на основе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err="1" smtClean="0"/>
              <a:t>Генотипирования</a:t>
            </a:r>
            <a:endParaRPr lang="ru-RU" dirty="0" smtClean="0"/>
          </a:p>
          <a:p>
            <a:r>
              <a:rPr lang="ru-RU" dirty="0" err="1" smtClean="0"/>
              <a:t>Биотипирования</a:t>
            </a:r>
            <a:endParaRPr lang="ru-RU" dirty="0" smtClean="0"/>
          </a:p>
          <a:p>
            <a:r>
              <a:rPr lang="ru-RU" dirty="0" err="1" smtClean="0"/>
              <a:t>Хрономедицины</a:t>
            </a:r>
            <a:endParaRPr lang="en-US" dirty="0" smtClean="0"/>
          </a:p>
          <a:p>
            <a:r>
              <a:rPr lang="ru-RU" dirty="0" smtClean="0"/>
              <a:t>Традиционной медицины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9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Образовательный блок </a:t>
            </a:r>
            <a:r>
              <a:rPr lang="en-US" b="1" dirty="0" smtClean="0"/>
              <a:t>“</a:t>
            </a:r>
            <a:r>
              <a:rPr lang="ru-RU" b="1" dirty="0" smtClean="0"/>
              <a:t>Партнерство в 4П медицине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Использование персональных </a:t>
            </a:r>
            <a:r>
              <a:rPr lang="ru-RU" dirty="0" err="1" smtClean="0"/>
              <a:t>биосенсеров</a:t>
            </a:r>
            <a:r>
              <a:rPr lang="ru-RU" dirty="0" smtClean="0"/>
              <a:t> </a:t>
            </a:r>
            <a:r>
              <a:rPr lang="en-US" dirty="0" err="1" smtClean="0"/>
              <a:t>mHealth</a:t>
            </a:r>
            <a:r>
              <a:rPr lang="ru-RU" dirty="0" smtClean="0"/>
              <a:t> для </a:t>
            </a:r>
            <a:r>
              <a:rPr lang="ru-RU" dirty="0" err="1" smtClean="0"/>
              <a:t>донозологической</a:t>
            </a:r>
            <a:r>
              <a:rPr lang="ru-RU" dirty="0" smtClean="0"/>
              <a:t> самодиагностики</a:t>
            </a:r>
            <a:endParaRPr lang="en-US" dirty="0" smtClean="0"/>
          </a:p>
          <a:p>
            <a:r>
              <a:rPr lang="ru-RU" dirty="0" err="1" smtClean="0"/>
              <a:t>Самоаудит</a:t>
            </a:r>
            <a:r>
              <a:rPr lang="ru-RU" dirty="0" smtClean="0"/>
              <a:t> здоровья на основе стандартизованных </a:t>
            </a:r>
            <a:r>
              <a:rPr lang="ru-RU" dirty="0" smtClean="0"/>
              <a:t>электронных опросников – </a:t>
            </a:r>
            <a:r>
              <a:rPr lang="en-US" dirty="0" smtClean="0"/>
              <a:t>IT </a:t>
            </a:r>
            <a:r>
              <a:rPr lang="ru-RU" dirty="0" smtClean="0"/>
              <a:t>приложений </a:t>
            </a:r>
          </a:p>
          <a:p>
            <a:r>
              <a:rPr lang="ru-RU" dirty="0" smtClean="0"/>
              <a:t>Виртуальные школы </a:t>
            </a:r>
            <a:r>
              <a:rPr lang="ru-RU" dirty="0" smtClean="0"/>
              <a:t>управления персональным здоровьем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3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Ранняя диагностика заболеваний и мониторинг здоровья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556792"/>
            <a:ext cx="6192688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1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Определение конституциональной предрасположенности к заболеваниям (индивидуального </a:t>
            </a:r>
            <a:r>
              <a:rPr lang="ru-RU" sz="1100" b="1" dirty="0" err="1" smtClean="0">
                <a:solidFill>
                  <a:schemeClr val="tx1"/>
                </a:solidFill>
              </a:rPr>
              <a:t>психо-соматического</a:t>
            </a:r>
            <a:r>
              <a:rPr lang="ru-RU" sz="1100" b="1" dirty="0" smtClean="0">
                <a:solidFill>
                  <a:schemeClr val="tx1"/>
                </a:solidFill>
              </a:rPr>
              <a:t> типа)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Определение нарушений постоянства внутренней среды (гомеостаза) без клинических проявлений, которые в итоге могут привести к заболеваниям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Выявление текущих </a:t>
            </a:r>
            <a:r>
              <a:rPr lang="ru-RU" sz="1100" b="1" dirty="0" err="1" smtClean="0">
                <a:solidFill>
                  <a:schemeClr val="tx1"/>
                </a:solidFill>
              </a:rPr>
              <a:t>донозологических</a:t>
            </a:r>
            <a:r>
              <a:rPr lang="ru-RU" sz="1100" b="1" dirty="0" smtClean="0">
                <a:solidFill>
                  <a:schemeClr val="tx1"/>
                </a:solidFill>
              </a:rPr>
              <a:t> состояний снижения функциональных резервов организма не верифицируемых еще как нозологические формы </a:t>
            </a:r>
          </a:p>
          <a:p>
            <a:pP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Выявление  скрыто протекающих (бессимптомных) и заболеваний на ранней доклинической стадии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284984"/>
            <a:ext cx="6192688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Единый  </a:t>
            </a:r>
            <a:r>
              <a:rPr lang="ru-RU" sz="1200" b="1" dirty="0" err="1" smtClean="0"/>
              <a:t>биопаспорт</a:t>
            </a:r>
            <a:r>
              <a:rPr lang="ru-RU" sz="1200" b="1" dirty="0" smtClean="0"/>
              <a:t>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Высокоинтеллектуальный </a:t>
            </a:r>
            <a:r>
              <a:rPr lang="ru-RU" sz="1200" b="1" dirty="0" err="1" smtClean="0"/>
              <a:t>телемедицинский</a:t>
            </a:r>
            <a:r>
              <a:rPr lang="ru-RU" sz="1200" b="1" dirty="0" smtClean="0"/>
              <a:t> портал – интегратор данных и технологий с системами поддержки принятия решений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Носимые индивидуальные устройства мониторинга здоровья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Сеть станций </a:t>
            </a:r>
            <a:r>
              <a:rPr lang="ru-RU" sz="1200" b="1" dirty="0" err="1" smtClean="0"/>
              <a:t>экспресс-диагностики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телемедицины</a:t>
            </a:r>
            <a:r>
              <a:rPr lang="ru-RU" sz="1200" b="1" dirty="0" smtClean="0"/>
              <a:t> шаговой доступности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/>
              <a:t>Сеть </a:t>
            </a:r>
            <a:r>
              <a:rPr lang="ru-RU" sz="1200" b="1" dirty="0" smtClean="0"/>
              <a:t>офисов </a:t>
            </a:r>
            <a:r>
              <a:rPr lang="ru-RU" sz="1200" b="1" dirty="0" smtClean="0"/>
              <a:t>превентивной медицины с углубленной ранней диагностикой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093296"/>
            <a:ext cx="6192688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ru-RU" sz="1200" i="1" dirty="0" smtClean="0"/>
          </a:p>
          <a:p>
            <a:pPr lvl="0" fontAlgn="base"/>
            <a:endParaRPr lang="ru-RU" sz="1200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Определение текущего вегетативного регуляторного паттерна аппаратно-программными комплексами РУНО (С.Демин)  и МЕДИСКРИН (А. </a:t>
            </a:r>
            <a:r>
              <a:rPr lang="ru-RU" sz="1200" b="1" dirty="0" err="1" smtClean="0">
                <a:solidFill>
                  <a:schemeClr val="bg1"/>
                </a:solidFill>
              </a:rPr>
              <a:t>Кирпа</a:t>
            </a:r>
            <a:r>
              <a:rPr lang="ru-RU" sz="1200" i="1" dirty="0" smtClean="0">
                <a:solidFill>
                  <a:schemeClr val="bg1"/>
                </a:solidFill>
              </a:rPr>
              <a:t>)</a:t>
            </a:r>
            <a:endParaRPr lang="ru-RU" sz="1200" dirty="0" smtClean="0">
              <a:solidFill>
                <a:schemeClr val="bg1"/>
              </a:solidFill>
            </a:endParaRPr>
          </a:p>
          <a:p>
            <a:pPr lvl="0" fontAlgn="base"/>
            <a:endParaRPr lang="ru-RU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i="1" dirty="0" smtClean="0"/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56792"/>
            <a:ext cx="1728192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Удовлетворя-емые</a:t>
            </a:r>
            <a:r>
              <a:rPr lang="ru-RU" dirty="0" smtClean="0"/>
              <a:t> потребности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284984"/>
            <a:ext cx="1728192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Поле для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взаимодействия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797152"/>
            <a:ext cx="172819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Реализуемые </a:t>
            </a:r>
            <a:r>
              <a:rPr lang="ru-RU" sz="1600" b="1" dirty="0" smtClean="0"/>
              <a:t>проекты </a:t>
            </a:r>
            <a:r>
              <a:rPr lang="ru-RU" sz="1600" b="1" dirty="0" smtClean="0"/>
              <a:t>с использованием облачных сервисов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5157192"/>
            <a:ext cx="619268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ru-RU" sz="1200" i="1" dirty="0" smtClean="0"/>
          </a:p>
          <a:p>
            <a:pPr lvl="0" fontAlgn="base"/>
            <a:endParaRPr lang="ru-RU" sz="1200" i="1" dirty="0" smtClean="0"/>
          </a:p>
          <a:p>
            <a:pPr fontAlgn="base"/>
            <a:endParaRPr lang="ru-RU" sz="1200" b="1" dirty="0" smtClean="0">
              <a:solidFill>
                <a:schemeClr val="tx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Морфология неклеточных тканей организма по методу академика .РАН В.Шабалина и проф. д.м.н. С.Н. </a:t>
            </a:r>
            <a:r>
              <a:rPr lang="ru-RU" sz="1200" b="1" dirty="0" err="1" smtClean="0">
                <a:solidFill>
                  <a:schemeClr val="bg1"/>
                </a:solidFill>
              </a:rPr>
              <a:t>Шатохиной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lvl="0" fontAlgn="base"/>
            <a:endParaRPr lang="ru-RU" sz="1200" b="1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200" i="1" dirty="0" smtClean="0"/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4797152"/>
            <a:ext cx="6175573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ru-RU" sz="1200" i="1" dirty="0" smtClean="0"/>
          </a:p>
          <a:p>
            <a:pPr lvl="0" fontAlgn="base"/>
            <a:endParaRPr lang="ru-RU" sz="1200" i="1" dirty="0" smtClean="0"/>
          </a:p>
          <a:p>
            <a:pPr fontAlgn="base">
              <a:buFont typeface="Arial" pitchFamily="34" charset="0"/>
              <a:buChar char="•"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fontAlgn="base"/>
            <a:endParaRPr lang="ru-RU" sz="1200" b="1" dirty="0" smtClean="0">
              <a:solidFill>
                <a:schemeClr val="tx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Определение уровня </a:t>
            </a:r>
            <a:r>
              <a:rPr lang="ru-RU" sz="1200" b="1" dirty="0" err="1" smtClean="0">
                <a:solidFill>
                  <a:schemeClr val="bg1"/>
                </a:solidFill>
              </a:rPr>
              <a:t>аутоантител</a:t>
            </a:r>
            <a:r>
              <a:rPr lang="ru-RU" sz="1200" b="1" dirty="0" smtClean="0">
                <a:solidFill>
                  <a:schemeClr val="bg1"/>
                </a:solidFill>
              </a:rPr>
              <a:t> по методу проф. А.Полетаева</a:t>
            </a:r>
          </a:p>
          <a:p>
            <a:pPr lvl="0" fontAlgn="base"/>
            <a:endParaRPr lang="ru-RU" sz="1200" dirty="0" smtClean="0"/>
          </a:p>
          <a:p>
            <a:pPr lvl="0" fontAlgn="base"/>
            <a:endParaRPr lang="ru-RU" sz="1200" b="1" dirty="0" smtClean="0">
              <a:solidFill>
                <a:schemeClr val="tx1"/>
              </a:solidFill>
            </a:endParaRPr>
          </a:p>
          <a:p>
            <a:pPr lvl="0"/>
            <a:endParaRPr lang="ru-RU" sz="1200" i="1" dirty="0" smtClean="0"/>
          </a:p>
          <a:p>
            <a:pPr lvl="0"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5661248"/>
            <a:ext cx="6192688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ru-RU" sz="1200" i="1" dirty="0" smtClean="0"/>
          </a:p>
          <a:p>
            <a:pPr lvl="0" fontAlgn="base"/>
            <a:endParaRPr lang="ru-RU" sz="1200" i="1" dirty="0" smtClean="0"/>
          </a:p>
          <a:p>
            <a:pPr lvl="0" fontAlgn="base"/>
            <a:endParaRPr lang="ru-RU" sz="1200" b="1" dirty="0" smtClean="0">
              <a:solidFill>
                <a:schemeClr val="tx1"/>
              </a:solidFill>
            </a:endParaRPr>
          </a:p>
          <a:p>
            <a:pPr lvl="0" fontAlgn="base"/>
            <a:r>
              <a:rPr lang="ru-RU" sz="1200" b="1" dirty="0" smtClean="0">
                <a:solidFill>
                  <a:schemeClr val="bg1"/>
                </a:solidFill>
              </a:rPr>
              <a:t>Оценка микроэлементного статуса по методу проф. А.Скального</a:t>
            </a:r>
          </a:p>
          <a:p>
            <a:pPr lvl="0" fontAlgn="base"/>
            <a:endParaRPr lang="ru-RU" sz="1200" b="1" dirty="0" smtClean="0">
              <a:solidFill>
                <a:schemeClr val="tx1"/>
              </a:solidFill>
            </a:endParaRPr>
          </a:p>
          <a:p>
            <a:pPr lvl="0"/>
            <a:endParaRPr lang="ru-RU" sz="1200" i="1" dirty="0" smtClean="0"/>
          </a:p>
          <a:p>
            <a:pPr lvl="0"/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1459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Демографическая концепция Марка </a:t>
            </a:r>
            <a:r>
              <a:rPr lang="ru-RU" dirty="0" err="1" smtClean="0"/>
              <a:t>Пренски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en-US" sz="4000" b="1" dirty="0" smtClean="0"/>
              <a:t>“Digital Immigrants” </a:t>
            </a:r>
            <a:r>
              <a:rPr lang="ru-RU" sz="4000" dirty="0" smtClean="0"/>
              <a:t>– родившиеся до цифровой революции</a:t>
            </a:r>
            <a:endParaRPr lang="en-US" sz="4000" dirty="0" smtClean="0"/>
          </a:p>
          <a:p>
            <a:r>
              <a:rPr lang="en-US" sz="4000" b="1" dirty="0" smtClean="0"/>
              <a:t>“Digital Natives”</a:t>
            </a:r>
            <a:r>
              <a:rPr lang="ru-RU" sz="4000" b="1" dirty="0" smtClean="0"/>
              <a:t> </a:t>
            </a:r>
            <a:r>
              <a:rPr lang="ru-RU" sz="4000" dirty="0" smtClean="0"/>
              <a:t>– родившиеся после цифровой революции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9294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Обучение и мотивация индивидуального управления </a:t>
            </a:r>
            <a:r>
              <a:rPr lang="ru-RU" sz="2000" b="1" dirty="0" smtClean="0"/>
              <a:t>здоровьем</a:t>
            </a:r>
            <a:br>
              <a:rPr lang="ru-RU" sz="2000" b="1" dirty="0" smtClean="0"/>
            </a:br>
            <a:r>
              <a:rPr lang="ru-RU" sz="2000" b="1" dirty="0" smtClean="0"/>
              <a:t>с использованием </a:t>
            </a:r>
            <a:r>
              <a:rPr lang="en-US" sz="2000" b="1" dirty="0" smtClean="0"/>
              <a:t>IT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1728192" cy="1224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Удовлетворя-емые</a:t>
            </a:r>
            <a:r>
              <a:rPr lang="ru-RU" dirty="0" smtClean="0"/>
              <a:t> потребности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96952"/>
            <a:ext cx="1728192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Поле для </a:t>
            </a:r>
          </a:p>
          <a:p>
            <a:pPr algn="ctr"/>
            <a:r>
              <a:rPr lang="ru-RU" sz="1600" dirty="0" smtClean="0"/>
              <a:t>взаимодействия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97152"/>
            <a:ext cx="172819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Реализуемые проекты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996952"/>
            <a:ext cx="648072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Сетевые компьютерные игры  для  обучения здоровому образу жизни, само и взаимопомощи, ответственному самолечению и активному долголетию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789040"/>
            <a:ext cx="6480720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5D мини-лектории сети клубов общественного здоровья на основе моделирования в виртуальной реальности процессов, происходящих в организме человека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1556792"/>
            <a:ext cx="6480720" cy="1224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Обучение управлению индивидуальным и семейным здоровьем 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Мотивация участников всех возрастов к ЗОЖ и активному долголетию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 Пожизненное сопровождение участников системы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Подготовка лидеров общественного </a:t>
            </a:r>
            <a:r>
              <a:rPr lang="ru-RU" sz="1200" b="1" dirty="0" smtClean="0">
                <a:solidFill>
                  <a:schemeClr val="tx1"/>
                </a:solidFill>
              </a:rPr>
              <a:t>мнения (</a:t>
            </a:r>
            <a:r>
              <a:rPr lang="ru-RU" sz="1200" b="1" dirty="0" smtClean="0">
                <a:solidFill>
                  <a:schemeClr val="tx1"/>
                </a:solidFill>
              </a:rPr>
              <a:t>координаторов и инструкторов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797152"/>
            <a:ext cx="64087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r>
              <a:rPr lang="ru-RU" sz="1400" b="1" dirty="0" smtClean="0"/>
              <a:t>Национальная сетевая инициатива по индивидуальному управлению здоровьем  </a:t>
            </a:r>
          </a:p>
          <a:p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5445224"/>
            <a:ext cx="64087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Программно-аппаратный  комплекс “Управление здоровьем” 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6093296"/>
            <a:ext cx="64087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Виртуальные клубы </a:t>
            </a:r>
            <a:r>
              <a:rPr lang="ru-RU" sz="1400" b="1" dirty="0" smtClean="0"/>
              <a:t>общественного здоровья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0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2017 г. </a:t>
            </a:r>
          </a:p>
          <a:p>
            <a:r>
              <a:rPr lang="ru-RU" dirty="0" smtClean="0"/>
              <a:t>Формирование и согласование концепции образовательных программ направления </a:t>
            </a:r>
            <a:r>
              <a:rPr lang="en-US" dirty="0" smtClean="0"/>
              <a:t>“</a:t>
            </a:r>
            <a:r>
              <a:rPr lang="ru-RU" dirty="0" smtClean="0"/>
              <a:t>превентивная медицина</a:t>
            </a:r>
            <a:r>
              <a:rPr lang="en-US" dirty="0" smtClean="0"/>
              <a:t>”</a:t>
            </a:r>
          </a:p>
          <a:p>
            <a:r>
              <a:rPr lang="ru-RU" dirty="0" smtClean="0"/>
              <a:t>Аудит имеющихся  ресурсов (кадры преподавателей, инфраструктура кафедр и ВУЗов, центров ДПО)</a:t>
            </a:r>
          </a:p>
          <a:p>
            <a:r>
              <a:rPr lang="ru-RU" dirty="0" smtClean="0"/>
              <a:t>Согласование потребностей  в кадрах со </a:t>
            </a:r>
            <a:r>
              <a:rPr lang="ru-RU" dirty="0" err="1" smtClean="0"/>
              <a:t>СтартАпами</a:t>
            </a:r>
            <a:r>
              <a:rPr lang="ru-RU" dirty="0" smtClean="0"/>
              <a:t> </a:t>
            </a:r>
            <a:r>
              <a:rPr lang="ru-RU" dirty="0" smtClean="0"/>
              <a:t>до 2020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2018 г. </a:t>
            </a:r>
          </a:p>
          <a:p>
            <a:r>
              <a:rPr lang="ru-RU" dirty="0" smtClean="0"/>
              <a:t>Создание национальной сетевой инфраструктуры подготовки врачей и инструкторов - </a:t>
            </a:r>
            <a:r>
              <a:rPr lang="ru-RU" dirty="0" err="1" smtClean="0"/>
              <a:t>парамедиков</a:t>
            </a:r>
            <a:r>
              <a:rPr lang="ru-RU" dirty="0" smtClean="0"/>
              <a:t>  в сфере превенции путем объединения имеющихся ресурсов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Преподавателей</a:t>
            </a:r>
          </a:p>
          <a:p>
            <a:pPr lvl="1"/>
            <a:r>
              <a:rPr lang="ru-RU" dirty="0" smtClean="0"/>
              <a:t>Отдельных кафедр</a:t>
            </a:r>
          </a:p>
          <a:p>
            <a:pPr lvl="1"/>
            <a:r>
              <a:rPr lang="ru-RU" dirty="0" smtClean="0"/>
              <a:t>Медицинских и немедицинских ВУЗов</a:t>
            </a:r>
          </a:p>
          <a:p>
            <a:pPr lvl="1"/>
            <a:r>
              <a:rPr lang="ru-RU" dirty="0" err="1" smtClean="0"/>
              <a:t>Тренинг-центров</a:t>
            </a:r>
            <a:r>
              <a:rPr lang="ru-RU" dirty="0" smtClean="0"/>
              <a:t> системы ДПО</a:t>
            </a:r>
          </a:p>
          <a:p>
            <a:r>
              <a:rPr lang="ru-RU" dirty="0" smtClean="0"/>
              <a:t>Согласование потребности в кадрах с регионами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2019 г.</a:t>
            </a:r>
          </a:p>
          <a:p>
            <a:r>
              <a:rPr lang="ru-RU" dirty="0" smtClean="0"/>
              <a:t>Старт подготовки кадров для </a:t>
            </a:r>
            <a:r>
              <a:rPr lang="ru-RU" dirty="0" err="1" smtClean="0"/>
              <a:t>пилотных</a:t>
            </a:r>
            <a:r>
              <a:rPr lang="ru-RU" dirty="0" smtClean="0"/>
              <a:t> регионов за счет смешенного финансирования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Гранты 30%</a:t>
            </a:r>
          </a:p>
          <a:p>
            <a:r>
              <a:rPr lang="ru-RU" dirty="0" smtClean="0"/>
              <a:t>Средства региона – заказчика 40%</a:t>
            </a:r>
          </a:p>
          <a:p>
            <a:r>
              <a:rPr lang="ru-RU" dirty="0" smtClean="0"/>
              <a:t>Средства обучающихся 30%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2020 г.</a:t>
            </a:r>
          </a:p>
          <a:p>
            <a:r>
              <a:rPr lang="ru-RU" dirty="0" smtClean="0"/>
              <a:t>Выход на 20% плановой ежегодной мощности подготовки кадров для регионов за счет смешенного финансирования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Средства региона – заказчика 50%</a:t>
            </a:r>
          </a:p>
          <a:p>
            <a:r>
              <a:rPr lang="ru-RU" dirty="0" smtClean="0"/>
              <a:t>Средства обучающихся 50%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2021 - 2025 г.</a:t>
            </a:r>
          </a:p>
          <a:p>
            <a:r>
              <a:rPr lang="ru-RU" dirty="0" smtClean="0"/>
              <a:t>Поэтапный  выход на 100% плановой ежегодной мощности подготовки кадров для регионов за счет смешенного финансирования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Средства региона – заказчика 50%</a:t>
            </a:r>
          </a:p>
          <a:p>
            <a:r>
              <a:rPr lang="ru-RU" dirty="0" smtClean="0"/>
              <a:t>Средства обучающихся 50%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2026 - 2035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Подготовка кадров для Центров превентивной медицины и </a:t>
            </a:r>
            <a:r>
              <a:rPr lang="ru-RU" dirty="0" err="1" smtClean="0"/>
              <a:t>Агро-промышленных</a:t>
            </a:r>
            <a:r>
              <a:rPr lang="ru-RU" dirty="0" smtClean="0"/>
              <a:t> парков лекарственного сырья за счет смешенного финансирования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Средства региона – заказчика 50%</a:t>
            </a:r>
          </a:p>
          <a:p>
            <a:r>
              <a:rPr lang="ru-RU" dirty="0" smtClean="0"/>
              <a:t>Средства обучающихся 50%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Тренды развития </a:t>
            </a:r>
            <a:r>
              <a:rPr lang="ru-RU" b="1" dirty="0" smtClean="0"/>
              <a:t>медицинского рынка  в </a:t>
            </a:r>
            <a:r>
              <a:rPr lang="ru-RU" b="1" dirty="0"/>
              <a:t>мире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err="1" smtClean="0"/>
              <a:t>Персонализация</a:t>
            </a:r>
            <a:r>
              <a:rPr lang="ru-RU" sz="2800" b="1" dirty="0" smtClean="0"/>
              <a:t> медицины</a:t>
            </a:r>
          </a:p>
          <a:p>
            <a:r>
              <a:rPr lang="ru-RU" sz="2800" b="1" dirty="0" smtClean="0"/>
              <a:t>Массовый переход к превентивной медицине</a:t>
            </a:r>
            <a:endParaRPr lang="ru-RU" sz="2800" dirty="0" smtClean="0"/>
          </a:p>
          <a:p>
            <a:r>
              <a:rPr lang="ru-RU" sz="2800" b="1" dirty="0" smtClean="0"/>
              <a:t>Курс на активное долголетие</a:t>
            </a:r>
          </a:p>
          <a:p>
            <a:r>
              <a:rPr lang="ru-RU" sz="2800" b="1" dirty="0" smtClean="0"/>
              <a:t>Развитие </a:t>
            </a:r>
            <a:r>
              <a:rPr lang="ru-RU" sz="2800" b="1" dirty="0"/>
              <a:t>систем и устройств по сбору и анализу </a:t>
            </a:r>
            <a:r>
              <a:rPr lang="ru-RU" sz="2800" b="1" dirty="0" err="1" smtClean="0"/>
              <a:t>биоданных</a:t>
            </a:r>
            <a:endParaRPr lang="ru-RU" sz="2800" b="1" dirty="0" smtClean="0"/>
          </a:p>
          <a:p>
            <a:r>
              <a:rPr lang="ru-RU" sz="2800" b="1" dirty="0" smtClean="0"/>
              <a:t>Устойчивый рост популярности </a:t>
            </a:r>
            <a:r>
              <a:rPr lang="ru-RU" sz="2800" b="1" dirty="0" err="1" smtClean="0"/>
              <a:t>натуропатических</a:t>
            </a:r>
            <a:r>
              <a:rPr lang="ru-RU" sz="2800" b="1" dirty="0" smtClean="0"/>
              <a:t> методов профилактики и лечения</a:t>
            </a:r>
            <a:endParaRPr lang="ru-RU" sz="28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946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Приглашаем </a:t>
            </a:r>
            <a:r>
              <a:rPr lang="ru-RU" sz="3600" dirty="0" smtClean="0"/>
              <a:t>к </a:t>
            </a:r>
            <a:r>
              <a:rPr lang="ru-RU" sz="3600" dirty="0" smtClean="0"/>
              <a:t>сотрудничеству </a:t>
            </a:r>
            <a:r>
              <a:rPr lang="ru-RU" sz="3600" dirty="0">
                <a:solidFill>
                  <a:schemeClr val="tx1"/>
                </a:solidFill>
              </a:rPr>
              <a:t>в сфере </a:t>
            </a:r>
            <a:r>
              <a:rPr lang="ru-RU" sz="3600" dirty="0" smtClean="0">
                <a:solidFill>
                  <a:schemeClr val="tx1"/>
                </a:solidFill>
              </a:rPr>
              <a:t>4П </a:t>
            </a:r>
            <a:r>
              <a:rPr lang="ru-RU" sz="3600" dirty="0">
                <a:solidFill>
                  <a:schemeClr val="tx1"/>
                </a:solidFill>
              </a:rPr>
              <a:t>медицины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Экспертов </a:t>
            </a:r>
          </a:p>
          <a:p>
            <a:r>
              <a:rPr lang="ru-RU" dirty="0" smtClean="0"/>
              <a:t>Образовательные </a:t>
            </a:r>
            <a:r>
              <a:rPr lang="ru-RU" dirty="0" smtClean="0"/>
              <a:t>учреждения и </a:t>
            </a:r>
            <a:r>
              <a:rPr lang="ru-RU" dirty="0" smtClean="0"/>
              <a:t>преподавателей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Разработчиков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платформ и облачных сервисов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Разработчиков технологий ранней </a:t>
            </a:r>
            <a:r>
              <a:rPr lang="ru-RU" dirty="0" err="1" smtClean="0">
                <a:solidFill>
                  <a:schemeClr val="bg1"/>
                </a:solidFill>
              </a:rPr>
              <a:t>диагнос</a:t>
            </a:r>
            <a:r>
              <a:rPr lang="ru-RU" dirty="0" smtClean="0">
                <a:solidFill>
                  <a:schemeClr val="bg1"/>
                </a:solidFill>
              </a:rPr>
              <a:t>  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301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80920" cy="2664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300" dirty="0" smtClean="0"/>
              <a:t>СПАСИБО ЗА ВНИМАНИЕ</a:t>
            </a:r>
            <a:r>
              <a:rPr lang="en-US" sz="5300" dirty="0" smtClean="0"/>
              <a:t>!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en-US" sz="5300" dirty="0" smtClean="0"/>
              <a:t>rafpost@yandex.ru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7868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Две стратегии образования в сфере </a:t>
            </a:r>
            <a:r>
              <a:rPr lang="en-US" sz="3600" b="1" dirty="0" smtClean="0"/>
              <a:t>IT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2800" b="1" dirty="0" smtClean="0"/>
          </a:p>
          <a:p>
            <a:pPr marL="0" indent="0">
              <a:buNone/>
            </a:pPr>
            <a:r>
              <a:rPr lang="en-US" b="1" dirty="0" smtClean="0"/>
              <a:t>“Digital Immigrants” </a:t>
            </a:r>
            <a:endParaRPr lang="ru-RU" b="1" dirty="0" smtClean="0"/>
          </a:p>
          <a:p>
            <a:r>
              <a:rPr lang="ru-RU" dirty="0" smtClean="0"/>
              <a:t>Объяснение неотвратимости </a:t>
            </a:r>
            <a:r>
              <a:rPr lang="ru-RU" dirty="0"/>
              <a:t>цифровой эпохи  </a:t>
            </a:r>
            <a:r>
              <a:rPr lang="ru-RU" dirty="0" smtClean="0"/>
              <a:t>и обучение элементарным пользовательским навыкам </a:t>
            </a:r>
          </a:p>
          <a:p>
            <a:pPr marL="0" indent="0">
              <a:buNone/>
            </a:pPr>
            <a:r>
              <a:rPr lang="en-US" b="1" dirty="0" smtClean="0"/>
              <a:t>“Digital Natives”</a:t>
            </a:r>
            <a:endParaRPr lang="ru-RU" b="1" dirty="0" smtClean="0"/>
          </a:p>
          <a:p>
            <a:r>
              <a:rPr lang="ru-RU" dirty="0" smtClean="0"/>
              <a:t>Обучение персональной информационной безопасности и сетевой этике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5523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Основные </a:t>
            </a:r>
            <a:r>
              <a:rPr lang="ru-RU" sz="3600" dirty="0" smtClean="0"/>
              <a:t>тенденция современности – переход к медицины </a:t>
            </a:r>
            <a:r>
              <a:rPr lang="ru-RU" sz="3600" dirty="0" smtClean="0"/>
              <a:t>4 П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Превенция</a:t>
            </a:r>
          </a:p>
          <a:p>
            <a:r>
              <a:rPr lang="ru-RU" dirty="0" smtClean="0"/>
              <a:t>Персонализация</a:t>
            </a:r>
          </a:p>
          <a:p>
            <a:r>
              <a:rPr lang="ru-RU" dirty="0" err="1" smtClean="0"/>
              <a:t>Предсказательность</a:t>
            </a:r>
            <a:endParaRPr lang="ru-RU" dirty="0" smtClean="0"/>
          </a:p>
          <a:p>
            <a:r>
              <a:rPr lang="ru-RU" dirty="0" smtClean="0"/>
              <a:t>Партнерство</a:t>
            </a:r>
            <a:endParaRPr lang="ru-RU" dirty="0"/>
          </a:p>
        </p:txBody>
      </p:sp>
      <p:pic>
        <p:nvPicPr>
          <p:cNvPr id="4" name="Picture 2" descr="https://www.qapsula.com/files/feed-covers/562d385110aec794984116230ad2a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1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15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420888"/>
            <a:ext cx="9972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НТИ – стратегический проект Президента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esktop\2016-10-10_21-05-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8280920" cy="323841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2016-10-10_21-09-0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136904" cy="240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7925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016-10-10_21-14-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8431" cy="609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4523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2016-10-10_21-15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1324"/>
            <a:ext cx="8683197" cy="5784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7153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Хелснет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период до 2035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утверждена Правительством РФ</a:t>
            </a:r>
            <a:b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20.12.2016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945872"/>
              </p:ext>
            </p:extLst>
          </p:nvPr>
        </p:nvGraphicFramePr>
        <p:xfrm>
          <a:off x="457200" y="2996952"/>
          <a:ext cx="822960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04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 федеральный орган исполнительной власти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09855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Министерство здравоохранения Российской Федерации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52705" marR="68580" marT="0" marB="0"/>
                </a:tc>
              </a:tr>
              <a:tr h="240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Заинтересованные федеральные органы исполнительной власти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09855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Министерство образования и науки Российской Федерации, Министерство промышленности и торговли Российской Федерации, Министерство спорта Российской Федерации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52705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393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71" y="429383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Направления реализации </a:t>
            </a:r>
            <a:r>
              <a:rPr lang="ru-RU" sz="3600" b="1" dirty="0" smtClean="0"/>
              <a:t>дорожной карты </a:t>
            </a:r>
            <a:r>
              <a:rPr lang="en-US" sz="3600" b="1" dirty="0" err="1" smtClean="0"/>
              <a:t>HealthNet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Превентивная медицина </a:t>
            </a:r>
          </a:p>
          <a:p>
            <a:pPr lvl="0"/>
            <a:r>
              <a:rPr lang="ru-RU" dirty="0" smtClean="0"/>
              <a:t>Биомедицина</a:t>
            </a:r>
            <a:endParaRPr lang="ru-RU" dirty="0" smtClean="0"/>
          </a:p>
          <a:p>
            <a:pPr lvl="0"/>
            <a:r>
              <a:rPr lang="ru-RU" dirty="0"/>
              <a:t>Здоровое </a:t>
            </a:r>
            <a:r>
              <a:rPr lang="ru-RU" dirty="0" smtClean="0"/>
              <a:t>долголетие</a:t>
            </a:r>
          </a:p>
          <a:p>
            <a:pPr lvl="0"/>
            <a:r>
              <a:rPr lang="ru-RU" dirty="0"/>
              <a:t>Спорт и </a:t>
            </a:r>
            <a:r>
              <a:rPr lang="ru-RU" dirty="0" smtClean="0"/>
              <a:t>здоровье</a:t>
            </a:r>
          </a:p>
          <a:p>
            <a:pPr lvl="0"/>
            <a:r>
              <a:rPr lang="ru-RU" dirty="0" smtClean="0"/>
              <a:t>Медицинская </a:t>
            </a:r>
            <a:r>
              <a:rPr lang="ru-RU" dirty="0" smtClean="0"/>
              <a:t>генетика </a:t>
            </a:r>
          </a:p>
          <a:p>
            <a:pPr lvl="0"/>
            <a:r>
              <a:rPr lang="ru-RU" dirty="0" smtClean="0"/>
              <a:t>Информационные технологии в медицине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5081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c4zrhwUUeEJ_nfap7F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r0XBw3UCHgk4aompUQ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884</Words>
  <Application>Microsoft Office PowerPoint</Application>
  <PresentationFormat>Экран (4:3)</PresentationFormat>
  <Paragraphs>191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think-cell Slide</vt:lpstr>
      <vt:lpstr>Презентация PowerPoint</vt:lpstr>
      <vt:lpstr>  Демографическая концепция Марка Пренски </vt:lpstr>
      <vt:lpstr>Две стратегии образования в сфере IT</vt:lpstr>
      <vt:lpstr>Основные тенденция современности – переход к медицины 4 П </vt:lpstr>
      <vt:lpstr> НТИ – стратегический проект Президента РФ </vt:lpstr>
      <vt:lpstr>Презентация PowerPoint</vt:lpstr>
      <vt:lpstr>Презентация PowerPoint</vt:lpstr>
      <vt:lpstr>Дорожная карта «Хелснет»  на период до 2035 утверждена Правительством РФ 20.12.2016  </vt:lpstr>
      <vt:lpstr>Направления реализации дорожной карты HealthNet</vt:lpstr>
      <vt:lpstr>Стратегическая задача</vt:lpstr>
      <vt:lpstr>Ключевые стратегии подготовки кадров в сфере ПМ для HealhNet </vt:lpstr>
      <vt:lpstr>Новые компетенции</vt:lpstr>
      <vt:lpstr>Презентация PowerPoint</vt:lpstr>
      <vt:lpstr>KPI образовательных программ к 2035 г.</vt:lpstr>
      <vt:lpstr>Образовательный блок “Превенция в 4П медицине”</vt:lpstr>
      <vt:lpstr>Образовательный блок “Персонализация в 4П медицине”</vt:lpstr>
      <vt:lpstr>Образовательный блок “Предсказательность в 4П медицине”</vt:lpstr>
      <vt:lpstr>Образовательный блок “Партнерство в 4П медицине”</vt:lpstr>
      <vt:lpstr>Ранняя диагностика заболеваний и мониторинг здоровья</vt:lpstr>
      <vt:lpstr>Обучение и мотивация индивидуального управления здоровьем с использованием IT </vt:lpstr>
      <vt:lpstr>Этапы реализации</vt:lpstr>
      <vt:lpstr>Этапы реализации</vt:lpstr>
      <vt:lpstr>Этапы реализации</vt:lpstr>
      <vt:lpstr>Этапы реализации</vt:lpstr>
      <vt:lpstr>Этапы реализации</vt:lpstr>
      <vt:lpstr>Этапы реализации</vt:lpstr>
      <vt:lpstr>  Тренды развития медицинского рынка  в мире </vt:lpstr>
      <vt:lpstr> Приглашаем к сотрудничеству в сфере 4П медицины </vt:lpstr>
      <vt:lpstr> СПАСИБО ЗА ВНИМАНИЕ! rafpost@yandex.ru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102</cp:lastModifiedBy>
  <cp:revision>100</cp:revision>
  <dcterms:created xsi:type="dcterms:W3CDTF">2015-08-24T06:42:45Z</dcterms:created>
  <dcterms:modified xsi:type="dcterms:W3CDTF">2017-04-13T08:46:59Z</dcterms:modified>
</cp:coreProperties>
</file>